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32" r:id="rId2"/>
    <p:sldId id="650" r:id="rId3"/>
    <p:sldId id="649" r:id="rId4"/>
    <p:sldId id="651" r:id="rId5"/>
    <p:sldId id="641" r:id="rId6"/>
    <p:sldId id="633" r:id="rId7"/>
    <p:sldId id="637" r:id="rId8"/>
    <p:sldId id="631" r:id="rId9"/>
    <p:sldId id="629" r:id="rId10"/>
    <p:sldId id="644" r:id="rId11"/>
    <p:sldId id="642" r:id="rId12"/>
    <p:sldId id="645" r:id="rId13"/>
    <p:sldId id="646" r:id="rId14"/>
    <p:sldId id="647" r:id="rId15"/>
    <p:sldId id="652" r:id="rId1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F809C4-BCA8-E642-86F4-03BF0655F27B}">
          <p14:sldIdLst>
            <p14:sldId id="632"/>
            <p14:sldId id="650"/>
            <p14:sldId id="649"/>
            <p14:sldId id="651"/>
            <p14:sldId id="641"/>
            <p14:sldId id="633"/>
            <p14:sldId id="637"/>
            <p14:sldId id="631"/>
            <p14:sldId id="629"/>
            <p14:sldId id="644"/>
            <p14:sldId id="642"/>
            <p14:sldId id="645"/>
            <p14:sldId id="646"/>
            <p14:sldId id="647"/>
            <p14:sldId id="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1">
          <p15:clr>
            <a:srgbClr val="A4A3A4"/>
          </p15:clr>
        </p15:guide>
        <p15:guide id="2" orient="horz" pos="218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122">
          <p15:clr>
            <a:srgbClr val="A4A3A4"/>
          </p15:clr>
        </p15:guide>
        <p15:guide id="5" orient="horz" pos="785">
          <p15:clr>
            <a:srgbClr val="A4A3A4"/>
          </p15:clr>
        </p15:guide>
        <p15:guide id="6" pos="2808">
          <p15:clr>
            <a:srgbClr val="A4A3A4"/>
          </p15:clr>
        </p15:guide>
        <p15:guide id="7" pos="1298">
          <p15:clr>
            <a:srgbClr val="A4A3A4"/>
          </p15:clr>
        </p15:guide>
        <p15:guide id="8" pos="2956">
          <p15:clr>
            <a:srgbClr val="A4A3A4"/>
          </p15:clr>
        </p15:guide>
        <p15:guide id="9" pos="2957">
          <p15:clr>
            <a:srgbClr val="A4A3A4"/>
          </p15:clr>
        </p15:guide>
        <p15:guide id="10" pos="5759">
          <p15:clr>
            <a:srgbClr val="A4A3A4"/>
          </p15:clr>
        </p15:guide>
        <p15:guide id="11" pos="1365">
          <p15:clr>
            <a:srgbClr val="A4A3A4"/>
          </p15:clr>
        </p15:guide>
        <p15:guide id="12" pos="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" lastIdx="2" clrIdx="0"/>
  <p:cmAuthor id="1" name="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004070"/>
    <a:srgbClr val="005DA2"/>
    <a:srgbClr val="ABBED3"/>
    <a:srgbClr val="0096D6"/>
    <a:srgbClr val="8C1515"/>
    <a:srgbClr val="4D4F53"/>
    <a:srgbClr val="008DA8"/>
    <a:srgbClr val="00553D"/>
    <a:srgbClr val="00A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371" autoAdjust="0"/>
    <p:restoredTop sz="92895" autoAdjust="0"/>
  </p:normalViewPr>
  <p:slideViewPr>
    <p:cSldViewPr snapToGrid="0" snapToObjects="1">
      <p:cViewPr varScale="1">
        <p:scale>
          <a:sx n="62" d="100"/>
          <a:sy n="62" d="100"/>
        </p:scale>
        <p:origin x="696" y="28"/>
      </p:cViewPr>
      <p:guideLst>
        <p:guide orient="horz" pos="721"/>
        <p:guide orient="horz" pos="2185"/>
        <p:guide orient="horz" pos="3888"/>
        <p:guide orient="horz" pos="2122"/>
        <p:guide orient="horz" pos="785"/>
        <p:guide pos="2808"/>
        <p:guide pos="1298"/>
        <p:guide pos="2956"/>
        <p:guide pos="2957"/>
        <p:guide pos="5759"/>
        <p:guide pos="1365"/>
        <p:guide pos="67"/>
      </p:guideLst>
    </p:cSldViewPr>
  </p:slideViewPr>
  <p:outlineViewPr>
    <p:cViewPr>
      <p:scale>
        <a:sx n="33" d="100"/>
        <a:sy n="33" d="100"/>
      </p:scale>
      <p:origin x="0" y="63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1ADC0E80-D341-704B-BAD1-29DD47AA0448}" type="datetimeFigureOut">
              <a:rPr lang="en-US" smtClean="0">
                <a:latin typeface="Arial"/>
              </a:rPr>
              <a:pPr/>
              <a:t>10/2/2019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E12AC96E-A1CB-7A4C-A97C-7A44B02567A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3863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>
                <a:latin typeface="Arial"/>
              </a:defRPr>
            </a:lvl1pPr>
          </a:lstStyle>
          <a:p>
            <a:fld id="{ABB2B66C-3757-B64F-ADCE-3AD678F6FFEF}" type="datetimeFigureOut">
              <a:rPr lang="en-US" smtClean="0"/>
              <a:pPr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>
                <a:latin typeface="Arial"/>
              </a:defRPr>
            </a:lvl1pPr>
          </a:lstStyle>
          <a:p>
            <a:fld id="{09DB871C-8867-7849-9A4F-B49A3F0350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1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002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052195" cy="6403175"/>
          </a:xfrm>
          <a:prstGeom prst="rect">
            <a:avLst/>
          </a:prstGeom>
        </p:spPr>
      </p:pic>
      <p:sp>
        <p:nvSpPr>
          <p:cNvPr id="7" name="Chord 6"/>
          <p:cNvSpPr>
            <a:spLocks noChangeAspect="1"/>
          </p:cNvSpPr>
          <p:nvPr userDrawn="1"/>
        </p:nvSpPr>
        <p:spPr>
          <a:xfrm rot="12197473">
            <a:off x="219254" y="2700"/>
            <a:ext cx="6052458" cy="6052458"/>
          </a:xfrm>
          <a:prstGeom prst="chord">
            <a:avLst>
              <a:gd name="adj1" fmla="val 2601346"/>
              <a:gd name="adj2" fmla="val 16200000"/>
            </a:avLst>
          </a:prstGeom>
          <a:solidFill>
            <a:schemeClr val="bg1"/>
          </a:solidFill>
          <a:ln>
            <a:noFill/>
          </a:ln>
          <a:effectLst>
            <a:glow rad="152400">
              <a:srgbClr val="4D4F53">
                <a:alpha val="5000"/>
              </a:srgbClr>
            </a:glow>
            <a:outerShdw blurRad="76200" dir="18900000" sy="23000" kx="-1200000" algn="bl" rotWithShape="0">
              <a:srgbClr val="4D4F53">
                <a:alpha val="20000"/>
              </a:srgbClr>
            </a:outerShdw>
            <a:softEdge rad="2286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201" y="1134931"/>
            <a:ext cx="6864387" cy="2078201"/>
          </a:xfrm>
          <a:noFill/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1203" y="4065730"/>
            <a:ext cx="2902652" cy="1365108"/>
          </a:xfrm>
          <a:noFill/>
          <a:effectLst/>
        </p:spPr>
        <p:txBody>
          <a:bodyPr lIns="182880" anchor="b" anchorCtr="0">
            <a:noAutofit/>
          </a:bodyPr>
          <a:lstStyle>
            <a:lvl1pPr marL="0" indent="0" algn="l">
              <a:buNone/>
              <a:defRPr sz="1800">
                <a:solidFill>
                  <a:srgbClr val="4D4F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63854" y="4935538"/>
            <a:ext cx="2557951" cy="495300"/>
          </a:xfrm>
          <a:noFill/>
          <a:effectLst/>
        </p:spPr>
        <p:txBody>
          <a:bodyPr anchor="b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  <a:lvl2pPr marL="457200" indent="0">
              <a:buNone/>
              <a:defRPr sz="1600">
                <a:solidFill>
                  <a:srgbClr val="FFFFFF"/>
                </a:solidFill>
              </a:defRPr>
            </a:lvl2pPr>
            <a:lvl3pPr marL="914400" indent="0">
              <a:buNone/>
              <a:defRPr sz="1600">
                <a:solidFill>
                  <a:srgbClr val="FFFFFF"/>
                </a:solidFill>
              </a:defRPr>
            </a:lvl3pPr>
            <a:lvl4pPr marL="1371600" indent="0">
              <a:buNone/>
              <a:defRPr sz="1600">
                <a:solidFill>
                  <a:srgbClr val="FFFFFF"/>
                </a:solidFill>
              </a:defRPr>
            </a:lvl4pPr>
            <a:lvl5pPr marL="1828800" indent="0"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52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595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6169411"/>
          </a:xfrm>
          <a:blipFill rotWithShape="0">
            <a:blip r:embed="rId2"/>
            <a:stretch>
              <a:fillRect/>
            </a:stretch>
          </a:blipFill>
        </p:spPr>
        <p:txBody>
          <a:bodyPr lIns="2194560" tIns="4572000" anchor="t" anchorCtr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062523" y="2906713"/>
            <a:ext cx="6432190" cy="1500187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523" y="2906713"/>
            <a:ext cx="6432190" cy="1500187"/>
          </a:xfrm>
        </p:spPr>
        <p:txBody>
          <a:bodyPr anchor="ctr" anchorCtr="0"/>
          <a:lstStyle>
            <a:lvl1pPr algn="l">
              <a:defRPr sz="2400" b="1" cap="all" spc="300">
                <a:solidFill>
                  <a:srgbClr val="4D4F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9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2523" y="4406900"/>
            <a:ext cx="6432190" cy="1362075"/>
          </a:xfrm>
        </p:spPr>
        <p:txBody>
          <a:bodyPr lIns="91440" anchor="t"/>
          <a:lstStyle>
            <a:lvl1pPr algn="l">
              <a:defRPr sz="2000" b="0" cap="none" spc="0">
                <a:solidFill>
                  <a:srgbClr val="4D4F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2523" y="2906713"/>
            <a:ext cx="6432190" cy="1500187"/>
          </a:xfrm>
          <a:blipFill rotWithShape="1"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cap="all" spc="30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7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52759"/>
            <a:ext cx="2060574" cy="4919441"/>
          </a:xfrm>
          <a:prstGeom prst="rect">
            <a:avLst/>
          </a:prstGeom>
          <a:solidFill>
            <a:srgbClr val="4D4F53"/>
          </a:solidFill>
          <a:ln>
            <a:noFill/>
          </a:ln>
          <a:effectLst>
            <a:outerShdw blurRad="40000" dist="23000" dir="5400000" rotWithShape="0">
              <a:srgbClr val="4D4F53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574" y="1252759"/>
            <a:ext cx="7083425" cy="4919441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342900" indent="-231775">
              <a:lnSpc>
                <a:spcPct val="100000"/>
              </a:lnSpc>
              <a:buFont typeface="Lucida Grande"/>
              <a:buChar char="▪"/>
              <a:defRPr/>
            </a:lvl2pPr>
            <a:lvl3pPr marL="685800" indent="-231775">
              <a:lnSpc>
                <a:spcPct val="100000"/>
              </a:lnSpc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buFont typeface="Lucida Grande"/>
              <a:buChar char="–"/>
              <a:defRPr/>
            </a:lvl4pPr>
            <a:lvl5pPr marL="1373188" indent="-231775">
              <a:lnSpc>
                <a:spcPct val="100000"/>
              </a:lnSpc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  <a:noFill/>
        </p:spPr>
        <p:txBody>
          <a:bodyPr lIns="91440"/>
          <a:lstStyle>
            <a:lvl1pPr>
              <a:defRPr sz="2800"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-1" y="1252759"/>
            <a:ext cx="2060575" cy="4919442"/>
          </a:xfrm>
          <a:noFill/>
          <a:ln>
            <a:noFill/>
          </a:ln>
          <a:effectLst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600">
                <a:solidFill>
                  <a:srgbClr val="D9D9D9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charset="2"/>
              <a:buChar char="§"/>
              <a:defRPr sz="1600">
                <a:solidFill>
                  <a:srgbClr val="D9D9D9"/>
                </a:solidFill>
              </a:defRPr>
            </a:lvl2pPr>
            <a:lvl3pPr marL="454025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Lucida Grande"/>
              <a:buChar char="-"/>
              <a:defRPr sz="1600">
                <a:solidFill>
                  <a:srgbClr val="D9D9D9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0" y="908372"/>
            <a:ext cx="9144000" cy="344488"/>
          </a:xfrm>
          <a:noFill/>
          <a:effectLst/>
        </p:spPr>
        <p:txBody>
          <a:bodyPr wrap="none" lIns="91440"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  <a:noFill/>
        </p:spPr>
        <p:txBody>
          <a:bodyPr l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7"/>
          </p:nvPr>
        </p:nvSpPr>
        <p:spPr>
          <a:xfrm>
            <a:off x="2284413" y="1371600"/>
            <a:ext cx="2168525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679950" y="1371600"/>
            <a:ext cx="1712805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2284413" y="3549650"/>
            <a:ext cx="2168525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7286724" y="3555535"/>
            <a:ext cx="1712805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67344" y="1369448"/>
            <a:ext cx="2370294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2"/>
          </p:nvPr>
        </p:nvSpPr>
        <p:spPr>
          <a:xfrm>
            <a:off x="4679950" y="3549650"/>
            <a:ext cx="2364952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2759"/>
            <a:ext cx="2060574" cy="4919441"/>
          </a:xfrm>
          <a:prstGeom prst="rect">
            <a:avLst/>
          </a:prstGeom>
          <a:solidFill>
            <a:srgbClr val="4D4F5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t" anchorCtr="0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>
          <a:xfrm>
            <a:off x="-1" y="1252759"/>
            <a:ext cx="2060575" cy="4919442"/>
          </a:xfrm>
          <a:noFill/>
          <a:ln>
            <a:noFill/>
          </a:ln>
          <a:effectLst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600">
                <a:solidFill>
                  <a:srgbClr val="D9D9D9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charset="2"/>
              <a:buChar char="§"/>
              <a:defRPr sz="1600">
                <a:solidFill>
                  <a:srgbClr val="D9D9D9"/>
                </a:solidFill>
              </a:defRPr>
            </a:lvl2pPr>
            <a:lvl3pPr marL="454025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Lucida Grande"/>
              <a:buChar char="-"/>
              <a:defRPr sz="1600">
                <a:solidFill>
                  <a:srgbClr val="D9D9D9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759"/>
            <a:ext cx="9143999" cy="4919441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42900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▪"/>
              <a:defRPr/>
            </a:lvl2pPr>
            <a:lvl3pPr marL="685800" indent="-230188">
              <a:lnSpc>
                <a:spcPct val="100000"/>
              </a:lnSpc>
              <a:spcBef>
                <a:spcPts val="600"/>
              </a:spcBef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4pPr>
            <a:lvl5pPr marL="13731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</p:spPr>
        <p:txBody>
          <a:bodyPr lIns="91440"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18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759"/>
            <a:ext cx="4457411" cy="4919441"/>
          </a:xfrm>
          <a:effectLst/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42900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▪"/>
              <a:defRPr/>
            </a:lvl2pPr>
            <a:lvl3pPr marL="685800" indent="-230188">
              <a:lnSpc>
                <a:spcPct val="100000"/>
              </a:lnSpc>
              <a:spcBef>
                <a:spcPts val="600"/>
              </a:spcBef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 sz="1600"/>
            </a:lvl4pPr>
            <a:lvl5pPr marL="13731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</p:spPr>
        <p:txBody>
          <a:bodyPr lIns="91440"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84487" y="1252538"/>
            <a:ext cx="4459511" cy="4919662"/>
          </a:xfrm>
          <a:effectLst/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0" y="908050"/>
            <a:ext cx="9144000" cy="344488"/>
          </a:xfrm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06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3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8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</p:spTree>
    <p:extLst>
      <p:ext uri="{BB962C8B-B14F-4D97-AF65-F5344CB8AC3E}">
        <p14:creationId xmlns:p14="http://schemas.microsoft.com/office/powerpoint/2010/main" val="28338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ord 9"/>
          <p:cNvSpPr>
            <a:spLocks noChangeAspect="1"/>
          </p:cNvSpPr>
          <p:nvPr/>
        </p:nvSpPr>
        <p:spPr>
          <a:xfrm rot="12197473">
            <a:off x="8025564" y="5947203"/>
            <a:ext cx="914400" cy="914400"/>
          </a:xfrm>
          <a:prstGeom prst="chord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3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6271" y="1373187"/>
            <a:ext cx="6967727" cy="479742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22" y="6495005"/>
            <a:ext cx="3801935" cy="3453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  <a:latin typeface="Arial"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65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1" r:id="rId3"/>
    <p:sldLayoutId id="2147483661" r:id="rId4"/>
    <p:sldLayoutId id="2147483662" r:id="rId5"/>
    <p:sldLayoutId id="2147483669" r:id="rId6"/>
    <p:sldLayoutId id="2147483707" r:id="rId7"/>
    <p:sldLayoutId id="2147483654" r:id="rId8"/>
    <p:sldLayoutId id="2147483655" r:id="rId9"/>
    <p:sldLayoutId id="214748370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8C1515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▪"/>
        <a:defRPr sz="2000" kern="1200">
          <a:solidFill>
            <a:srgbClr val="4D4F53"/>
          </a:solidFill>
          <a:latin typeface="Arial"/>
          <a:ea typeface="+mn-ea"/>
          <a:cs typeface="Arial"/>
        </a:defRPr>
      </a:lvl2pPr>
      <a:lvl3pPr marL="688975" indent="-233363" algn="l" defTabSz="403225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›"/>
        <a:defRPr sz="1800" kern="1200">
          <a:solidFill>
            <a:srgbClr val="4D4F53"/>
          </a:solidFill>
          <a:latin typeface="Arial"/>
          <a:ea typeface="+mn-ea"/>
          <a:cs typeface="Arial"/>
        </a:defRPr>
      </a:lvl3pPr>
      <a:lvl4pPr marL="1144588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4pPr>
      <a:lvl5pPr marL="1600200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40" y="559474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Getting the </a:t>
            </a:r>
            <a:r>
              <a:rPr lang="en-US" b="1" u="sng" dirty="0"/>
              <a:t>Information</a:t>
            </a:r>
            <a:r>
              <a:rPr lang="en-US" b="1" dirty="0"/>
              <a:t> You Need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Best Practices for Customer/Partner/Information Discovery Interviews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700" dirty="0"/>
              <a:t>David Danielson</a:t>
            </a:r>
            <a:br>
              <a:rPr lang="en-US" sz="2700" dirty="0"/>
            </a:br>
            <a:r>
              <a:rPr lang="en-US" sz="2700" dirty="0"/>
              <a:t>Energy 203</a:t>
            </a:r>
            <a:br>
              <a:rPr lang="en-US" sz="2700" dirty="0"/>
            </a:br>
            <a:r>
              <a:rPr lang="en-US" sz="2700" dirty="0"/>
              <a:t>10.02.2019</a:t>
            </a: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6881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6985" y="1006006"/>
            <a:ext cx="9143999" cy="4919441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ctr"/>
            <a:r>
              <a:rPr lang="en-US" sz="2600" dirty="0"/>
              <a:t>Develop one or more hypotheses for every element of the business (i.e. each slide/key business issue area).</a:t>
            </a:r>
          </a:p>
          <a:p>
            <a:pPr algn="ctr"/>
            <a:endParaRPr lang="en-US" sz="2600" dirty="0"/>
          </a:p>
          <a:p>
            <a:pPr algn="ctr"/>
            <a:r>
              <a:rPr lang="en-US" sz="2600" dirty="0"/>
              <a:t>Use these to drive your outreach/interview approach</a:t>
            </a:r>
          </a:p>
          <a:p>
            <a:endParaRPr lang="en-US" dirty="0"/>
          </a:p>
          <a:p>
            <a:pPr algn="ctr"/>
            <a:r>
              <a:rPr lang="en-US" sz="2400" b="1" dirty="0"/>
              <a:t>Iterate Quickly</a:t>
            </a:r>
          </a:p>
          <a:p>
            <a:endParaRPr lang="en-US" dirty="0"/>
          </a:p>
          <a:p>
            <a:r>
              <a:rPr lang="en-US" b="1" dirty="0"/>
              <a:t>HYPOTHESIS </a:t>
            </a:r>
            <a:r>
              <a:rPr lang="en-US" b="1" dirty="0">
                <a:sym typeface="Wingdings"/>
              </a:rPr>
              <a:t> INTERVIEWS  ANALYSIS/ASSESSMENT  ITERATE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34" y="-51874"/>
            <a:ext cx="9144000" cy="900977"/>
          </a:xfrm>
        </p:spPr>
        <p:txBody>
          <a:bodyPr/>
          <a:lstStyle/>
          <a:p>
            <a:r>
              <a:rPr lang="en-US" dirty="0"/>
              <a:t>Hypothesis-Driven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 rot="5400000">
            <a:off x="3595255" y="1614056"/>
            <a:ext cx="1122218" cy="756458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8550" y="908050"/>
            <a:ext cx="9143999" cy="4919441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HUSTLE is a strategy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Best = WARM INTRODUCTIONS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Be clear on what you want to learn from them/their unique expertise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Play the “learning” &amp; “student” cards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Start by targeting mid-level </a:t>
            </a:r>
            <a:r>
              <a:rPr lang="en-US" sz="2400" dirty="0" err="1"/>
              <a:t>mgmt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more knowledge, time, inclination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Email/</a:t>
            </a:r>
            <a:r>
              <a:rPr lang="en-US" sz="2400" b="1" dirty="0">
                <a:solidFill>
                  <a:srgbClr val="FF0000"/>
                </a:solidFill>
              </a:rPr>
              <a:t>Call </a:t>
            </a:r>
            <a:r>
              <a:rPr lang="mr-IN" sz="2400" dirty="0"/>
              <a:t>–</a:t>
            </a:r>
            <a:r>
              <a:rPr lang="en-US" sz="2400" dirty="0"/>
              <a:t> multiple touches OK/good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All sources (alumni directory, linked in, </a:t>
            </a:r>
            <a:r>
              <a:rPr lang="en-US" sz="2400" dirty="0" err="1"/>
              <a:t>etc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Setting up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115" y="908050"/>
            <a:ext cx="9143999" cy="5144676"/>
          </a:xfrm>
        </p:spPr>
        <p:txBody>
          <a:bodyPr>
            <a:normAutofit fontScale="92500" lnSpcReduction="20000"/>
          </a:bodyPr>
          <a:lstStyle/>
          <a:p>
            <a:endParaRPr lang="en-US" u="sng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Face to face ideal, phone OK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Have a basic script – know what you’re trying to learn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2-3 team mates in each engagement </a:t>
            </a:r>
            <a:r>
              <a:rPr lang="mr-IN" sz="2400" dirty="0"/>
              <a:t>–</a:t>
            </a:r>
            <a:r>
              <a:rPr lang="en-US" sz="2400" dirty="0"/>
              <a:t> lead, scribe,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Quick intros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Be humble, emphasize how valuable will be for you </a:t>
            </a:r>
            <a:r>
              <a:rPr lang="mr-IN" sz="2400" dirty="0"/>
              <a:t>–</a:t>
            </a:r>
            <a:r>
              <a:rPr lang="en-US" sz="2400" dirty="0"/>
              <a:t> learning emphasis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Don’t lead the witness, open ended questions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Go deeper: drill down on answers</a:t>
            </a:r>
            <a:r>
              <a:rPr lang="mr-IN" sz="2400" dirty="0"/>
              <a:t>…</a:t>
            </a:r>
            <a:r>
              <a:rPr lang="en-US" sz="2400" dirty="0"/>
              <a:t> ask why</a:t>
            </a:r>
            <a:r>
              <a:rPr lang="mr-IN" sz="2400" dirty="0"/>
              <a:t>…</a:t>
            </a:r>
            <a:r>
              <a:rPr lang="en-US" sz="2400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Keep them talking</a:t>
            </a:r>
            <a:r>
              <a:rPr lang="mr-IN" sz="2400" dirty="0"/>
              <a:t>…</a:t>
            </a:r>
            <a:r>
              <a:rPr lang="en-US" sz="2400" dirty="0"/>
              <a:t>. Listen, listen, listen</a:t>
            </a:r>
            <a:r>
              <a:rPr lang="mr-IN" sz="2400" dirty="0"/>
              <a:t>…</a:t>
            </a:r>
            <a:r>
              <a:rPr lang="en-US" sz="2400" dirty="0"/>
              <a:t>. talk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DON’T SELL</a:t>
            </a:r>
            <a:r>
              <a:rPr lang="mr-IN" sz="2400" dirty="0"/>
              <a:t>…</a:t>
            </a:r>
            <a:r>
              <a:rPr lang="en-US" sz="2400" dirty="0"/>
              <a:t> focus on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Focus on their pain, not yours</a:t>
            </a:r>
            <a:r>
              <a:rPr lang="mr-IN" sz="2400" dirty="0"/>
              <a:t>…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Embrace bad news</a:t>
            </a:r>
            <a:r>
              <a:rPr lang="mr-IN" sz="2400" dirty="0"/>
              <a:t>…</a:t>
            </a:r>
            <a:r>
              <a:rPr lang="en-US" sz="2400" dirty="0"/>
              <a:t> avoid confirmation bias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Write down great verbatim quotes for your problem/traction slide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Executing Interviews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840" y="908050"/>
            <a:ext cx="9143999" cy="4919441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Closing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09359" y="1077384"/>
            <a:ext cx="9143999" cy="4919441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29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5800" indent="-230188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0302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3731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“What else should we be asking?”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Ask if can check back in after interview (in a couple of weeks)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Thank you + Thank you follow up email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Get 2-3 strong references, ideally intros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Record results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Share results/insights with whole team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“If you were us, what problem would you be working on?”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97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908050"/>
            <a:ext cx="9143999" cy="4919441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9533"/>
            <a:ext cx="9144000" cy="900977"/>
          </a:xfrm>
        </p:spPr>
        <p:txBody>
          <a:bodyPr/>
          <a:lstStyle/>
          <a:p>
            <a:r>
              <a:rPr lang="en-US" dirty="0"/>
              <a:t>Common Interview/Discovery Failure Modes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2400" y="1060450"/>
            <a:ext cx="9143999" cy="4919441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2900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▪"/>
              <a:defRPr sz="20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2pPr>
            <a:lvl3pPr marL="685800" indent="-230188" algn="l" defTabSz="403225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›"/>
              <a:defRPr sz="18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3pPr>
            <a:lvl4pPr marL="10302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4pPr>
            <a:lvl5pPr marL="1373188" indent="-2317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Lucida Grande"/>
              <a:buChar char="–"/>
              <a:defRPr sz="1600" kern="1200">
                <a:solidFill>
                  <a:srgbClr val="4D4F5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Low Interview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Talking to Too Many People Like You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Only Good News from Interviews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96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60999-8CD4-4B6D-9891-0652D3BD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3B00529-F11E-42EC-803F-159D4AF20003}"/>
              </a:ext>
            </a:extLst>
          </p:cNvPr>
          <p:cNvSpPr txBox="1">
            <a:spLocks/>
          </p:cNvSpPr>
          <p:nvPr/>
        </p:nvSpPr>
        <p:spPr>
          <a:xfrm>
            <a:off x="-305438" y="1834990"/>
            <a:ext cx="9144000" cy="22508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8C1515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600" dirty="0"/>
              <a:t>Get after it!</a:t>
            </a:r>
          </a:p>
          <a:p>
            <a:pPr algn="ctr"/>
            <a:r>
              <a:rPr lang="en-US" sz="4600" dirty="0"/>
              <a:t>Push through the pain!</a:t>
            </a:r>
          </a:p>
          <a:p>
            <a:pPr algn="ctr"/>
            <a:r>
              <a:rPr lang="en-US" sz="4600" dirty="0"/>
              <a:t>Start today!</a:t>
            </a:r>
          </a:p>
        </p:txBody>
      </p:sp>
    </p:spTree>
    <p:extLst>
      <p:ext uri="{BB962C8B-B14F-4D97-AF65-F5344CB8AC3E}">
        <p14:creationId xmlns:p14="http://schemas.microsoft.com/office/powerpoint/2010/main" val="21355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F26CC-D8D5-4A5C-BB9D-45CE6D4E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09B89-245A-46E1-B58E-E924519A3F64}"/>
              </a:ext>
            </a:extLst>
          </p:cNvPr>
          <p:cNvSpPr/>
          <p:nvPr/>
        </p:nvSpPr>
        <p:spPr>
          <a:xfrm>
            <a:off x="200024" y="1809027"/>
            <a:ext cx="2581275" cy="1343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Information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F9EE75C-B22B-4D54-A25C-F2FE531851D7}"/>
              </a:ext>
            </a:extLst>
          </p:cNvPr>
          <p:cNvSpPr txBox="1">
            <a:spLocks/>
          </p:cNvSpPr>
          <p:nvPr/>
        </p:nvSpPr>
        <p:spPr>
          <a:xfrm>
            <a:off x="217524" y="7394"/>
            <a:ext cx="9144000" cy="9009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8C1515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/>
              <a:t>What is “Discovery” all about?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ACAA56-CAAD-4162-9666-7D4EED966178}"/>
              </a:ext>
            </a:extLst>
          </p:cNvPr>
          <p:cNvSpPr/>
          <p:nvPr/>
        </p:nvSpPr>
        <p:spPr>
          <a:xfrm>
            <a:off x="6329831" y="1809027"/>
            <a:ext cx="2581275" cy="1343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457B8-0020-46C1-A0AE-BFC977B9ACB4}"/>
              </a:ext>
            </a:extLst>
          </p:cNvPr>
          <p:cNvSpPr/>
          <p:nvPr/>
        </p:nvSpPr>
        <p:spPr>
          <a:xfrm>
            <a:off x="2896345" y="1809026"/>
            <a:ext cx="2784781" cy="1343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Relationships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C9690-D995-4C11-8858-CFD2BD4C8289}"/>
              </a:ext>
            </a:extLst>
          </p:cNvPr>
          <p:cNvSpPr txBox="1"/>
          <p:nvPr/>
        </p:nvSpPr>
        <p:spPr>
          <a:xfrm>
            <a:off x="217524" y="3345498"/>
            <a:ext cx="251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Internet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Reports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Library (GSB!)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6EE170C-3797-44F5-9CE3-6C4B76CB1B6D}"/>
              </a:ext>
            </a:extLst>
          </p:cNvPr>
          <p:cNvSpPr/>
          <p:nvPr/>
        </p:nvSpPr>
        <p:spPr>
          <a:xfrm>
            <a:off x="5816599" y="2226733"/>
            <a:ext cx="406400" cy="660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B136E-3783-4631-9437-13FD4BF5997F}"/>
              </a:ext>
            </a:extLst>
          </p:cNvPr>
          <p:cNvSpPr txBox="1"/>
          <p:nvPr/>
        </p:nvSpPr>
        <p:spPr>
          <a:xfrm>
            <a:off x="3059503" y="3683000"/>
            <a:ext cx="5851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DISCOVERY = DIRECT ENGAGEMENT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1200150" lvl="2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CUSTOMERS</a:t>
            </a:r>
          </a:p>
          <a:p>
            <a:pPr marL="1200150" lvl="2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PARTNERS</a:t>
            </a:r>
          </a:p>
          <a:p>
            <a:pPr marL="1200150" lvl="2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EXPERTS</a:t>
            </a:r>
          </a:p>
          <a:p>
            <a:pPr marL="1200150" lvl="2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OTHER PLAYERS</a:t>
            </a:r>
          </a:p>
        </p:txBody>
      </p:sp>
    </p:spTree>
    <p:extLst>
      <p:ext uri="{BB962C8B-B14F-4D97-AF65-F5344CB8AC3E}">
        <p14:creationId xmlns:p14="http://schemas.microsoft.com/office/powerpoint/2010/main" val="191161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63276"/>
            <a:ext cx="9144000" cy="2250897"/>
          </a:xfrm>
        </p:spPr>
        <p:txBody>
          <a:bodyPr/>
          <a:lstStyle/>
          <a:p>
            <a:pPr algn="ctr"/>
            <a:r>
              <a:rPr lang="en-US" sz="4000" dirty="0"/>
              <a:t>Your Goal for this Quarter: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5128852-8264-4000-B329-2FC53398D40B}"/>
              </a:ext>
            </a:extLst>
          </p:cNvPr>
          <p:cNvSpPr txBox="1">
            <a:spLocks/>
          </p:cNvSpPr>
          <p:nvPr/>
        </p:nvSpPr>
        <p:spPr>
          <a:xfrm>
            <a:off x="0" y="2461804"/>
            <a:ext cx="9144000" cy="22508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8C1515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br>
              <a:rPr lang="en-US" sz="4000" dirty="0"/>
            </a:br>
            <a:r>
              <a:rPr lang="en-US" sz="12000" dirty="0"/>
              <a:t>&gt;70 </a:t>
            </a:r>
            <a:br>
              <a:rPr lang="en-US" sz="4000" dirty="0"/>
            </a:br>
            <a:r>
              <a:rPr lang="en-US" sz="4000" dirty="0"/>
              <a:t>Discovery Engagements</a:t>
            </a:r>
          </a:p>
        </p:txBody>
      </p:sp>
    </p:spTree>
    <p:extLst>
      <p:ext uri="{BB962C8B-B14F-4D97-AF65-F5344CB8AC3E}">
        <p14:creationId xmlns:p14="http://schemas.microsoft.com/office/powerpoint/2010/main" val="190358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70572"/>
            <a:ext cx="9144000" cy="2250897"/>
          </a:xfrm>
        </p:spPr>
        <p:txBody>
          <a:bodyPr/>
          <a:lstStyle/>
          <a:p>
            <a:pPr algn="ctr"/>
            <a:r>
              <a:rPr lang="en-US" sz="4000" b="1" dirty="0"/>
              <a:t>You need to get out of the building &amp; get out of your comfort zone</a:t>
            </a:r>
            <a:br>
              <a:rPr lang="en-US" sz="4000" b="1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5128852-8264-4000-B329-2FC53398D40B}"/>
              </a:ext>
            </a:extLst>
          </p:cNvPr>
          <p:cNvSpPr txBox="1">
            <a:spLocks/>
          </p:cNvSpPr>
          <p:nvPr/>
        </p:nvSpPr>
        <p:spPr>
          <a:xfrm>
            <a:off x="0" y="2461804"/>
            <a:ext cx="9144000" cy="22508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8C1515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000" b="1" dirty="0"/>
              <a:t>Discovery = Key Lifelong Skillset</a:t>
            </a:r>
          </a:p>
        </p:txBody>
      </p:sp>
    </p:spTree>
    <p:extLst>
      <p:ext uri="{BB962C8B-B14F-4D97-AF65-F5344CB8AC3E}">
        <p14:creationId xmlns:p14="http://schemas.microsoft.com/office/powerpoint/2010/main" val="26317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7" y="678873"/>
            <a:ext cx="8553035" cy="47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2" y="441045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www.steveblank.com</a:t>
            </a:r>
            <a:br>
              <a:rPr lang="en-US" dirty="0"/>
            </a:br>
            <a:r>
              <a:rPr lang="en-US" dirty="0"/>
              <a:t>“The Startup Owner’s Manual”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42" y="1306482"/>
            <a:ext cx="1828800" cy="23622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2D94F41-1CBC-48EF-AB11-E6E1E9AFA4A8}"/>
              </a:ext>
            </a:extLst>
          </p:cNvPr>
          <p:cNvSpPr txBox="1">
            <a:spLocks/>
          </p:cNvSpPr>
          <p:nvPr/>
        </p:nvSpPr>
        <p:spPr>
          <a:xfrm>
            <a:off x="-33868" y="-1130061"/>
            <a:ext cx="9144000" cy="22508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8C1515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u="sng" dirty="0"/>
              <a:t>The Guru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AD239-C1F0-413A-96E7-7F0725501C1C}"/>
              </a:ext>
            </a:extLst>
          </p:cNvPr>
          <p:cNvSpPr/>
          <p:nvPr/>
        </p:nvSpPr>
        <p:spPr>
          <a:xfrm>
            <a:off x="609599" y="5370591"/>
            <a:ext cx="8381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http://playbooks.moxleyholdings.com/market-customer/customer-discovery</a:t>
            </a:r>
          </a:p>
        </p:txBody>
      </p:sp>
    </p:spTree>
    <p:extLst>
      <p:ext uri="{BB962C8B-B14F-4D97-AF65-F5344CB8AC3E}">
        <p14:creationId xmlns:p14="http://schemas.microsoft.com/office/powerpoint/2010/main" val="9324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14521"/>
            <a:ext cx="9144000" cy="2250897"/>
          </a:xfrm>
        </p:spPr>
        <p:txBody>
          <a:bodyPr/>
          <a:lstStyle/>
          <a:p>
            <a:pPr algn="ctr"/>
            <a:r>
              <a:rPr lang="en-US" sz="4000" dirty="0"/>
              <a:t>More startups fail from a </a:t>
            </a:r>
            <a:br>
              <a:rPr lang="en-US" sz="4000" dirty="0"/>
            </a:br>
            <a:r>
              <a:rPr lang="en-US" sz="4000" b="1" i="1" dirty="0"/>
              <a:t>lack of customers </a:t>
            </a:r>
            <a:br>
              <a:rPr lang="en-US" sz="4000" dirty="0"/>
            </a:br>
            <a:r>
              <a:rPr lang="en-US" sz="4000" dirty="0"/>
              <a:t>than from a failure of product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3387" y="119291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Test business hypotheses, pivot quickly, find product/market fit</a:t>
            </a:r>
          </a:p>
          <a:p>
            <a:pPr lvl="1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b="1" i="1" dirty="0">
                <a:solidFill>
                  <a:schemeClr val="tx1"/>
                </a:solidFill>
              </a:rPr>
              <a:t>top customer problems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How much would they value a solution?</a:t>
            </a:r>
          </a:p>
          <a:p>
            <a:pPr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Does your product concept solve these problems?</a:t>
            </a:r>
          </a:p>
          <a:p>
            <a:pPr indent="-342900">
              <a:buFont typeface="Arial" charset="0"/>
              <a:buChar char="•"/>
            </a:pPr>
            <a:endParaRPr lang="en-US" sz="1000" dirty="0"/>
          </a:p>
          <a:p>
            <a:pPr indent="-342900">
              <a:buFont typeface="Arial" charset="0"/>
              <a:buChar char="•"/>
            </a:pPr>
            <a:r>
              <a:rPr lang="en-US" sz="2400" dirty="0"/>
              <a:t>Customer org chart: users, buyers, influencers, decision makers</a:t>
            </a: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Identify “</a:t>
            </a:r>
            <a:r>
              <a:rPr lang="en-US" sz="2400" dirty="0" err="1">
                <a:solidFill>
                  <a:schemeClr val="tx1"/>
                </a:solidFill>
              </a:rPr>
              <a:t>earlyvangelists</a:t>
            </a:r>
            <a:r>
              <a:rPr lang="en-US" sz="2400" dirty="0">
                <a:solidFill>
                  <a:schemeClr val="tx1"/>
                </a:solidFill>
              </a:rPr>
              <a:t>” who can be first customers/partners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pPr marL="798513" lvl="3" indent="0">
              <a:buNone/>
            </a:pPr>
            <a:endParaRPr lang="en-US" sz="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524" y="7394"/>
            <a:ext cx="9144000" cy="900977"/>
          </a:xfrm>
        </p:spPr>
        <p:txBody>
          <a:bodyPr/>
          <a:lstStyle/>
          <a:p>
            <a:r>
              <a:rPr lang="en-US" sz="3600" dirty="0"/>
              <a:t>Customer Discovery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6887" y="5136580"/>
            <a:ext cx="52688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err="1"/>
              <a:t>www.steveblank.com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5004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4881" y="986446"/>
            <a:ext cx="8579786" cy="4919441"/>
          </a:xfrm>
        </p:spPr>
        <p:txBody>
          <a:bodyPr>
            <a:normAutofit fontScale="92500"/>
          </a:bodyPr>
          <a:lstStyle/>
          <a:p>
            <a:pPr marL="2628900" lvl="6" indent="0">
              <a:buNone/>
            </a:pPr>
            <a:r>
              <a:rPr lang="en-US" sz="2400" i="1" dirty="0">
                <a:solidFill>
                  <a:schemeClr val="tx1"/>
                </a:solidFill>
              </a:rPr>
              <a:t>Volume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i="1" dirty="0">
                <a:solidFill>
                  <a:schemeClr val="tx1"/>
                </a:solidFill>
              </a:rPr>
              <a:t>Quality</a:t>
            </a:r>
            <a:r>
              <a:rPr lang="en-US" sz="2400" dirty="0">
                <a:solidFill>
                  <a:schemeClr val="tx1"/>
                </a:solidFill>
              </a:rPr>
              <a:t> Matters</a:t>
            </a:r>
          </a:p>
          <a:p>
            <a:pPr lvl="2" indent="-342900">
              <a:buFont typeface="Arial" charset="0"/>
              <a:buChar char="•"/>
            </a:pPr>
            <a:endParaRPr lang="en-US" sz="400" b="1" u="sng" dirty="0">
              <a:solidFill>
                <a:srgbClr val="FF0000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en-US" sz="2700" u="sng" dirty="0">
                <a:solidFill>
                  <a:schemeClr val="tx1"/>
                </a:solidFill>
              </a:rPr>
              <a:t>Start Now</a:t>
            </a:r>
          </a:p>
          <a:p>
            <a:pPr marL="514350" lvl="1" indent="-514350">
              <a:buFont typeface="+mj-lt"/>
              <a:buAutoNum type="arabicPeriod"/>
            </a:pPr>
            <a:endParaRPr lang="en-US" sz="2700" u="sng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en-US" sz="2700" u="sng" dirty="0">
                <a:solidFill>
                  <a:schemeClr val="tx1"/>
                </a:solidFill>
              </a:rPr>
              <a:t>Do Your Homework</a:t>
            </a:r>
            <a:endParaRPr lang="en-US" sz="2700" dirty="0">
              <a:solidFill>
                <a:srgbClr val="FF0000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700" u="sng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en-US" sz="2700" u="sng" dirty="0">
                <a:solidFill>
                  <a:schemeClr val="tx1"/>
                </a:solidFill>
              </a:rPr>
              <a:t>Start Low, Aim High</a:t>
            </a:r>
            <a:endParaRPr lang="en-US" sz="2700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700" u="sng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en-US" sz="2700" u="sng" dirty="0">
                <a:solidFill>
                  <a:schemeClr val="tx1"/>
                </a:solidFill>
              </a:rPr>
              <a:t>Listen</a:t>
            </a:r>
            <a:r>
              <a:rPr lang="en-US" sz="2700" dirty="0">
                <a:solidFill>
                  <a:schemeClr val="tx1"/>
                </a:solidFill>
              </a:rPr>
              <a:t>: Listen a lot, stay broad, </a:t>
            </a:r>
            <a:r>
              <a:rPr lang="en-US" sz="2700" dirty="0">
                <a:solidFill>
                  <a:srgbClr val="FF0000"/>
                </a:solidFill>
              </a:rPr>
              <a:t>Don’t Lead the Witness</a:t>
            </a:r>
          </a:p>
          <a:p>
            <a:pPr marL="514350" lvl="1" indent="-514350">
              <a:buFont typeface="+mj-lt"/>
              <a:buAutoNum type="arabicPeriod"/>
            </a:pPr>
            <a:endParaRPr lang="en-US" sz="2700" u="sng" dirty="0">
              <a:solidFill>
                <a:schemeClr val="tx1"/>
              </a:solidFill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en-US" sz="2700" u="sng" dirty="0">
                <a:solidFill>
                  <a:schemeClr val="tx1"/>
                </a:solidFill>
              </a:rPr>
              <a:t>Go Exponential</a:t>
            </a:r>
            <a:r>
              <a:rPr lang="en-US" sz="2700" dirty="0">
                <a:solidFill>
                  <a:schemeClr val="tx1"/>
                </a:solidFill>
              </a:rPr>
              <a:t>: Get 2-3 new intros from every call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1000" dirty="0"/>
          </a:p>
          <a:p>
            <a:endParaRPr lang="en-US" sz="2400" dirty="0"/>
          </a:p>
          <a:p>
            <a:pPr marL="798513" lvl="3" indent="0">
              <a:buNone/>
            </a:pPr>
            <a:endParaRPr lang="en-US" sz="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524" y="7394"/>
            <a:ext cx="9144000" cy="900977"/>
          </a:xfrm>
        </p:spPr>
        <p:txBody>
          <a:bodyPr/>
          <a:lstStyle/>
          <a:p>
            <a:r>
              <a:rPr lang="en-US" sz="3600" dirty="0"/>
              <a:t>Discovery Interviews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UHR">
      <a:dk1>
        <a:sysClr val="windowText" lastClr="000000"/>
      </a:dk1>
      <a:lt1>
        <a:sysClr val="window" lastClr="FFFFFF"/>
      </a:lt1>
      <a:dk2>
        <a:srgbClr val="A4001D"/>
      </a:dk2>
      <a:lt2>
        <a:srgbClr val="E7D19A"/>
      </a:lt2>
      <a:accent1>
        <a:srgbClr val="3C1107"/>
      </a:accent1>
      <a:accent2>
        <a:srgbClr val="005758"/>
      </a:accent2>
      <a:accent3>
        <a:srgbClr val="A63A00"/>
      </a:accent3>
      <a:accent4>
        <a:srgbClr val="296549"/>
      </a:accent4>
      <a:accent5>
        <a:srgbClr val="434A44"/>
      </a:accent5>
      <a:accent6>
        <a:srgbClr val="3C3623"/>
      </a:accent6>
      <a:hlink>
        <a:srgbClr val="A4001D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28979</TotalTime>
  <Words>526</Words>
  <Application>Microsoft Office PowerPoint</Application>
  <PresentationFormat>On-screen Show (4:3)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Lucida Grande</vt:lpstr>
      <vt:lpstr>Wingdings</vt:lpstr>
      <vt:lpstr>Office Theme</vt:lpstr>
      <vt:lpstr>   Getting the Information You Need:   Best Practices for Customer/Partner/Information Discovery Interviews   David Danielson Energy 203 10.02.2019 </vt:lpstr>
      <vt:lpstr>PowerPoint Presentation</vt:lpstr>
      <vt:lpstr>Your Goal for this Quarter:   </vt:lpstr>
      <vt:lpstr>You need to get out of the building &amp; get out of your comfort zone   </vt:lpstr>
      <vt:lpstr>PowerPoint Presentation</vt:lpstr>
      <vt:lpstr>www.steveblank.com “The Startup Owner’s Manual”</vt:lpstr>
      <vt:lpstr>More startups fail from a  lack of customers  than from a failure of product development</vt:lpstr>
      <vt:lpstr>Customer Discovery Outcomes</vt:lpstr>
      <vt:lpstr>Discovery Interviews 101</vt:lpstr>
      <vt:lpstr>Hypothesis-Driven Discovery</vt:lpstr>
      <vt:lpstr>Best Practices: Setting up Calls</vt:lpstr>
      <vt:lpstr>Best Practices: Executing Interviews</vt:lpstr>
      <vt:lpstr>Best Practices: Closing</vt:lpstr>
      <vt:lpstr>Common Interview/Discovery Failure Modes</vt:lpstr>
      <vt:lpstr>PowerPoint Presentation</vt:lpstr>
    </vt:vector>
  </TitlesOfParts>
  <Manager>Stanford University Precourt Institute for Energy</Manager>
  <Company>Stanford University Precourt Institute for Energy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Stanford University Precourt Institute for Energy</dc:title>
  <dc:subject>Stanford University Precourt Institute for Energy</dc:subject>
  <dc:creator>Stanford University Precourt Institute for Energy</dc:creator>
  <cp:lastModifiedBy>David Danielson</cp:lastModifiedBy>
  <cp:revision>995</cp:revision>
  <cp:lastPrinted>2015-10-12T15:30:23Z</cp:lastPrinted>
  <dcterms:created xsi:type="dcterms:W3CDTF">2012-12-09T03:11:12Z</dcterms:created>
  <dcterms:modified xsi:type="dcterms:W3CDTF">2019-10-02T18:37:53Z</dcterms:modified>
</cp:coreProperties>
</file>